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26"/>
  </p:notesMasterIdLst>
  <p:handoutMasterIdLst>
    <p:handoutMasterId r:id="rId127"/>
  </p:handoutMasterIdLst>
  <p:sldIdLst>
    <p:sldId id="587" r:id="rId70"/>
    <p:sldId id="655" r:id="rId71"/>
    <p:sldId id="660" r:id="rId72"/>
    <p:sldId id="659" r:id="rId73"/>
    <p:sldId id="657" r:id="rId74"/>
    <p:sldId id="604" r:id="rId75"/>
    <p:sldId id="605" r:id="rId76"/>
    <p:sldId id="606" r:id="rId77"/>
    <p:sldId id="607" r:id="rId78"/>
    <p:sldId id="608" r:id="rId79"/>
    <p:sldId id="609" r:id="rId80"/>
    <p:sldId id="661" r:id="rId81"/>
    <p:sldId id="611" r:id="rId82"/>
    <p:sldId id="663" r:id="rId83"/>
    <p:sldId id="613" r:id="rId84"/>
    <p:sldId id="614" r:id="rId85"/>
    <p:sldId id="615" r:id="rId86"/>
    <p:sldId id="616" r:id="rId87"/>
    <p:sldId id="617" r:id="rId88"/>
    <p:sldId id="618" r:id="rId89"/>
    <p:sldId id="619" r:id="rId90"/>
    <p:sldId id="620" r:id="rId91"/>
    <p:sldId id="665" r:id="rId92"/>
    <p:sldId id="666" r:id="rId93"/>
    <p:sldId id="621" r:id="rId94"/>
    <p:sldId id="622" r:id="rId95"/>
    <p:sldId id="623" r:id="rId96"/>
    <p:sldId id="624" r:id="rId97"/>
    <p:sldId id="625" r:id="rId98"/>
    <p:sldId id="626" r:id="rId99"/>
    <p:sldId id="627" r:id="rId100"/>
    <p:sldId id="662" r:id="rId101"/>
    <p:sldId id="629" r:id="rId102"/>
    <p:sldId id="630" r:id="rId103"/>
    <p:sldId id="631" r:id="rId104"/>
    <p:sldId id="632" r:id="rId105"/>
    <p:sldId id="633" r:id="rId106"/>
    <p:sldId id="634" r:id="rId107"/>
    <p:sldId id="635" r:id="rId108"/>
    <p:sldId id="636" r:id="rId109"/>
    <p:sldId id="637" r:id="rId110"/>
    <p:sldId id="638" r:id="rId111"/>
    <p:sldId id="639" r:id="rId112"/>
    <p:sldId id="640" r:id="rId113"/>
    <p:sldId id="641" r:id="rId114"/>
    <p:sldId id="642" r:id="rId115"/>
    <p:sldId id="643" r:id="rId116"/>
    <p:sldId id="644" r:id="rId117"/>
    <p:sldId id="647" r:id="rId118"/>
    <p:sldId id="664" r:id="rId119"/>
    <p:sldId id="649" r:id="rId120"/>
    <p:sldId id="650" r:id="rId121"/>
    <p:sldId id="668" r:id="rId122"/>
    <p:sldId id="651" r:id="rId123"/>
    <p:sldId id="669" r:id="rId124"/>
    <p:sldId id="595" r:id="rId1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-1040" y="-11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20" Type="http://schemas.openxmlformats.org/officeDocument/2006/relationships/slide" Target="slides/slide51.xml"/><Relationship Id="rId121" Type="http://schemas.openxmlformats.org/officeDocument/2006/relationships/slide" Target="slides/slide52.xml"/><Relationship Id="rId122" Type="http://schemas.openxmlformats.org/officeDocument/2006/relationships/slide" Target="slides/slide53.xml"/><Relationship Id="rId123" Type="http://schemas.openxmlformats.org/officeDocument/2006/relationships/slide" Target="slides/slide54.xml"/><Relationship Id="rId124" Type="http://schemas.openxmlformats.org/officeDocument/2006/relationships/slide" Target="slides/slide55.xml"/><Relationship Id="rId125" Type="http://schemas.openxmlformats.org/officeDocument/2006/relationships/slide" Target="slides/slide56.xml"/><Relationship Id="rId126" Type="http://schemas.openxmlformats.org/officeDocument/2006/relationships/notesMaster" Target="notesMasters/notesMaster1.xml"/><Relationship Id="rId127" Type="http://schemas.openxmlformats.org/officeDocument/2006/relationships/handoutMaster" Target="handoutMasters/handoutMaster1.xml"/><Relationship Id="rId128" Type="http://schemas.openxmlformats.org/officeDocument/2006/relationships/printerSettings" Target="printerSettings/printerSettings1.bin"/><Relationship Id="rId129" Type="http://schemas.openxmlformats.org/officeDocument/2006/relationships/presProps" Target="presProps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101" Type="http://schemas.openxmlformats.org/officeDocument/2006/relationships/slide" Target="slides/slide32.xml"/><Relationship Id="rId102" Type="http://schemas.openxmlformats.org/officeDocument/2006/relationships/slide" Target="slides/slide33.xml"/><Relationship Id="rId103" Type="http://schemas.openxmlformats.org/officeDocument/2006/relationships/slide" Target="slides/slide34.xml"/><Relationship Id="rId104" Type="http://schemas.openxmlformats.org/officeDocument/2006/relationships/slide" Target="slides/slide35.xml"/><Relationship Id="rId105" Type="http://schemas.openxmlformats.org/officeDocument/2006/relationships/slide" Target="slides/slide36.xml"/><Relationship Id="rId106" Type="http://schemas.openxmlformats.org/officeDocument/2006/relationships/slide" Target="slides/slide37.xml"/><Relationship Id="rId107" Type="http://schemas.openxmlformats.org/officeDocument/2006/relationships/slide" Target="slides/slide38.xml"/><Relationship Id="rId108" Type="http://schemas.openxmlformats.org/officeDocument/2006/relationships/slide" Target="slides/slide39.xml"/><Relationship Id="rId109" Type="http://schemas.openxmlformats.org/officeDocument/2006/relationships/slide" Target="slides/slide40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slide" Target="slides/slide31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110" Type="http://schemas.openxmlformats.org/officeDocument/2006/relationships/slide" Target="slides/slide41.xml"/><Relationship Id="rId111" Type="http://schemas.openxmlformats.org/officeDocument/2006/relationships/slide" Target="slides/slide42.xml"/><Relationship Id="rId112" Type="http://schemas.openxmlformats.org/officeDocument/2006/relationships/slide" Target="slides/slide43.xml"/><Relationship Id="rId113" Type="http://schemas.openxmlformats.org/officeDocument/2006/relationships/slide" Target="slides/slide44.xml"/><Relationship Id="rId114" Type="http://schemas.openxmlformats.org/officeDocument/2006/relationships/slide" Target="slides/slide45.xml"/><Relationship Id="rId115" Type="http://schemas.openxmlformats.org/officeDocument/2006/relationships/slide" Target="slides/slide46.xml"/><Relationship Id="rId116" Type="http://schemas.openxmlformats.org/officeDocument/2006/relationships/slide" Target="slides/slide47.xml"/><Relationship Id="rId117" Type="http://schemas.openxmlformats.org/officeDocument/2006/relationships/slide" Target="slides/slide48.xml"/><Relationship Id="rId118" Type="http://schemas.openxmlformats.org/officeDocument/2006/relationships/slide" Target="slides/slide49.xml"/><Relationship Id="rId119" Type="http://schemas.openxmlformats.org/officeDocument/2006/relationships/slide" Target="slides/slide50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22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2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 -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9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5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70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  <a:r>
              <a:rPr lang="is-IS" dirty="0"/>
              <a:t>… comment about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7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1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  <a:r>
              <a:rPr lang="is-IS" dirty="0"/>
              <a:t>…with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0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3/3/17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3/3/17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3/3/17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3/3/17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s://developers.arcgis.com/javascript/latest/sample-code/symbols-points-3d/live/index.html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guide/visualizing-points-3d/index.html" TargetMode="External"/><Relationship Id="rId4" Type="http://schemas.openxmlformats.org/officeDocument/2006/relationships/hyperlink" Target="https://developers.arcgis.com/javascript/latest/guide/esri-web-style-symbols/index.html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55.png"/><Relationship Id="rId5" Type="http://schemas.openxmlformats.org/officeDocument/2006/relationships/image" Target="../media/image32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richiecarmichael.github.io/ocean/index.html" TargetMode="External"/><Relationship Id="rId4" Type="http://schemas.openxmlformats.org/officeDocument/2006/relationships/hyperlink" Target="https://jkieboom.github.io/devsummit-palm-springs-2016/demos/apps/external-renderer/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Relationship Id="rId3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get-started-visualization/index.html" TargetMode="External"/><Relationship Id="rId4" Type="http://schemas.openxmlformats.org/officeDocument/2006/relationships/hyperlink" Target="https://developers.arcgis.com/javascript/latest/sample-code/playground/index.html" TargetMode="External"/><Relationship Id="rId5" Type="http://schemas.openxmlformats.org/officeDocument/2006/relationships/hyperlink" Target="https://blogs.esri.com/esri/arcgis/2016/01/19/3d-visualization-working-with-icons-lines-and-fill-symbols/" TargetMode="External"/><Relationship Id="rId6" Type="http://schemas.openxmlformats.org/officeDocument/2006/relationships/hyperlink" Target="https://blogs.esri.com/esri/arcgis/2016/01/25/3d-visualization-working-with-objects-paths-and-extrusion/" TargetMode="External"/><Relationship Id="rId7" Type="http://schemas.openxmlformats.org/officeDocument/2006/relationships/hyperlink" Target="https://blogs.esri.com/esri/arcgis/2016/02/01/3d-visualization-using-attributes-to-represent-real-world-sizes-of-features/" TargetMode="External"/><Relationship Id="rId8" Type="http://schemas.openxmlformats.org/officeDocument/2006/relationships/hyperlink" Target="https://developers.arcgis.com/javascript/latest/api-reference/esri-renderers-Renderer.html" TargetMode="External"/><Relationship Id="rId9" Type="http://schemas.openxmlformats.org/officeDocument/2006/relationships/hyperlink" Target="https://developers.arcgis.com/javascript/latest/api-reference/esri-symbols-Symbol3D.html" TargetMode="External"/><Relationship Id="rId10" Type="http://schemas.openxmlformats.org/officeDocument/2006/relationships/hyperlink" Target="https://developers.arcgis.com/javascript/latest/api-reference/esri-symbols-Symbol3DLayer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3D Visualization with the ArcGIS API for JavaScript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Kristian Ekenes, Jeremy Bartley, Johannes Schmid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3" y="496877"/>
            <a:ext cx="11360997" cy="1231106"/>
          </a:xfrm>
        </p:spPr>
        <p:txBody>
          <a:bodyPr/>
          <a:lstStyle/>
          <a:p>
            <a:r>
              <a:rPr lang="en-US" sz="8000" dirty="0"/>
              <a:t>Hybrid thematic maps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846368"/>
            <a:ext cx="11548775" cy="1023357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3200" b="0" dirty="0"/>
              <a:t>Size and shape based on real-world measurements</a:t>
            </a:r>
          </a:p>
          <a:p>
            <a:pPr marL="457200" indent="-457200">
              <a:buFont typeface="Arial"/>
              <a:buChar char="•"/>
            </a:pPr>
            <a:r>
              <a:rPr lang="en-US" sz="3200" b="0" dirty="0"/>
              <a:t>Color or opacity driven by thematic data</a:t>
            </a:r>
          </a:p>
        </p:txBody>
      </p:sp>
      <p:pic>
        <p:nvPicPr>
          <p:cNvPr id="6" name="Picture 5" descr="Screen Shot 2016-06-07 at 3.3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9" y="3141452"/>
            <a:ext cx="4314408" cy="2574473"/>
          </a:xfrm>
          <a:prstGeom prst="rect">
            <a:avLst/>
          </a:prstGeom>
        </p:spPr>
      </p:pic>
      <p:pic>
        <p:nvPicPr>
          <p:cNvPr id="7" name="Picture 6" descr="Screen Shot 2016-06-07 at 3.3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49" y="3841456"/>
            <a:ext cx="4341836" cy="2413651"/>
          </a:xfrm>
          <a:prstGeom prst="rect">
            <a:avLst/>
          </a:prstGeom>
        </p:spPr>
      </p:pic>
      <p:pic>
        <p:nvPicPr>
          <p:cNvPr id="8" name="Picture 7" descr="Screen Shot 2016-06-07 at 3.38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654" y="4172367"/>
            <a:ext cx="4103255" cy="2569122"/>
          </a:xfrm>
          <a:prstGeom prst="rect">
            <a:avLst/>
          </a:prstGeom>
        </p:spPr>
      </p:pic>
      <p:sp>
        <p:nvSpPr>
          <p:cNvPr id="9" name="Text Placeholder 7"/>
          <p:cNvSpPr txBox="1">
            <a:spLocks/>
          </p:cNvSpPr>
          <p:nvPr/>
        </p:nvSpPr>
        <p:spPr>
          <a:xfrm>
            <a:off x="468449" y="5751668"/>
            <a:ext cx="9074257" cy="102335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3200" b="0" dirty="0"/>
              <a:t>Simplifies or </a:t>
            </a:r>
          </a:p>
          <a:p>
            <a:r>
              <a:rPr lang="en-US" sz="3200" b="0" dirty="0"/>
              <a:t>removes the need for a legend!</a:t>
            </a:r>
          </a:p>
        </p:txBody>
      </p:sp>
    </p:spTree>
    <p:extLst>
      <p:ext uri="{BB962C8B-B14F-4D97-AF65-F5344CB8AC3E}">
        <p14:creationId xmlns:p14="http://schemas.microsoft.com/office/powerpoint/2010/main" val="12393622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3224" y="-734230"/>
            <a:ext cx="11265400" cy="2462213"/>
          </a:xfrm>
        </p:spPr>
        <p:txBody>
          <a:bodyPr/>
          <a:lstStyle/>
          <a:p>
            <a:r>
              <a:rPr lang="en-US" sz="8000" dirty="0"/>
              <a:t>Subsurface mapping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0447" y="1941951"/>
            <a:ext cx="3851184" cy="4093428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3200" b="0" dirty="0"/>
              <a:t>Features with negative z values</a:t>
            </a:r>
          </a:p>
          <a:p>
            <a:pPr marL="457200" indent="-457200">
              <a:buFont typeface="Arial"/>
              <a:buChar char="•"/>
            </a:pPr>
            <a:endParaRPr lang="en-US" sz="3200" b="0" dirty="0"/>
          </a:p>
          <a:p>
            <a:pPr marL="457200" indent="-457200">
              <a:buFont typeface="Arial"/>
              <a:buChar char="•"/>
            </a:pPr>
            <a:r>
              <a:rPr lang="en-US" sz="3200" b="0" dirty="0"/>
              <a:t>Negative extrusions</a:t>
            </a:r>
          </a:p>
          <a:p>
            <a:endParaRPr lang="en-US" sz="3200" b="0" dirty="0"/>
          </a:p>
          <a:p>
            <a:pPr marL="457200" indent="-457200">
              <a:buFont typeface="Arial"/>
              <a:buChar char="•"/>
            </a:pPr>
            <a:r>
              <a:rPr lang="en-US" sz="3200" b="0" dirty="0"/>
              <a:t>Only in local scenes</a:t>
            </a:r>
          </a:p>
        </p:txBody>
      </p:sp>
      <p:pic>
        <p:nvPicPr>
          <p:cNvPr id="9" name="Picture 8" descr="Screen Shot 2016-06-09 at 11.3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23" y="1941951"/>
            <a:ext cx="7308286" cy="47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60077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/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>
                <a:solidFill>
                  <a:srgbClr val="FFFF00"/>
                </a:solidFill>
              </a:rPr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36932396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/>
              <a:t>2D visualization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7439316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3" grpId="0" animBg="1"/>
      <p:bldP spid="22" grpId="0" animBg="1"/>
      <p:bldP spid="17" grpId="0" animBg="1"/>
      <p:bldP spid="18" grpId="0" animBg="1"/>
      <p:bldP spid="19" grpId="0" animBg="1"/>
      <p:bldP spid="20" grpId="0" animBg="1"/>
      <p:bldP spid="21" grpId="0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2968728"/>
            <a:ext cx="9073907" cy="1015663"/>
          </a:xfrm>
        </p:spPr>
        <p:txBody>
          <a:bodyPr/>
          <a:lstStyle/>
          <a:p>
            <a:r>
              <a:rPr lang="en-US" sz="6600" dirty="0"/>
              <a:t>Symbols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3891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2D Symbols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518663"/>
            <a:ext cx="9740232" cy="1205828"/>
          </a:xfrm>
        </p:spPr>
        <p:txBody>
          <a:bodyPr/>
          <a:lstStyle/>
          <a:p>
            <a:r>
              <a:rPr lang="en-US" sz="2800" b="0" dirty="0"/>
              <a:t>All 2D symbols (except </a:t>
            </a:r>
            <a:r>
              <a:rPr lang="en-US" sz="2800" b="0" dirty="0" err="1"/>
              <a:t>PictureFillSymbol</a:t>
            </a:r>
            <a:r>
              <a:rPr lang="en-US" sz="2800" b="0" dirty="0"/>
              <a:t>) are supported in 3D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986110" y="517849"/>
            <a:ext cx="6906633" cy="10008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rgbClr val="FFFF00"/>
                </a:solidFill>
              </a:rPr>
              <a:t>Not recommended!</a:t>
            </a:r>
          </a:p>
        </p:txBody>
      </p:sp>
      <p:pic>
        <p:nvPicPr>
          <p:cNvPr id="7" name="Picture 6" descr="s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5" y="3154387"/>
            <a:ext cx="3774195" cy="2592799"/>
          </a:xfrm>
          <a:prstGeom prst="rect">
            <a:avLst/>
          </a:prstGeom>
        </p:spPr>
      </p:pic>
      <p:pic>
        <p:nvPicPr>
          <p:cNvPr id="9" name="Picture 8" descr="sf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68" y="2989472"/>
            <a:ext cx="4063999" cy="2757714"/>
          </a:xfrm>
          <a:prstGeom prst="rect">
            <a:avLst/>
          </a:prstGeom>
        </p:spPr>
      </p:pic>
      <p:pic>
        <p:nvPicPr>
          <p:cNvPr id="8" name="Picture 7" descr="sl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40" y="2132860"/>
            <a:ext cx="4797872" cy="31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524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3D Symbols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72331" y="5173982"/>
            <a:ext cx="2604038" cy="527117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/>
              <a:t>PointSymbol3D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1202" y="6166418"/>
            <a:ext cx="2794009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LabelSymbol3D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322622" y="5173982"/>
            <a:ext cx="247176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LineSymbol3D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9221114" y="5173982"/>
            <a:ext cx="270767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MeshSymbol3D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928207" y="5159296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PolygonSymbol3D</a:t>
            </a:r>
          </a:p>
        </p:txBody>
      </p:sp>
      <p:pic>
        <p:nvPicPr>
          <p:cNvPr id="4" name="Picture 3" descr="Screen Shot 2016-06-21 at 1.3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" y="2630618"/>
            <a:ext cx="2007571" cy="1699743"/>
          </a:xfrm>
          <a:prstGeom prst="rect">
            <a:avLst/>
          </a:prstGeom>
        </p:spPr>
      </p:pic>
      <p:pic>
        <p:nvPicPr>
          <p:cNvPr id="13" name="Picture 12" descr="Screen Shot 2016-06-21 at 1.40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26" y="2619417"/>
            <a:ext cx="2170495" cy="1710944"/>
          </a:xfrm>
          <a:prstGeom prst="rect">
            <a:avLst/>
          </a:prstGeom>
        </p:spPr>
      </p:pic>
      <p:pic>
        <p:nvPicPr>
          <p:cNvPr id="14" name="Picture 13" descr="Screen Shot 2016-06-21 at 1.41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2" y="2630618"/>
            <a:ext cx="2282582" cy="1710944"/>
          </a:xfrm>
          <a:prstGeom prst="rect">
            <a:avLst/>
          </a:prstGeom>
        </p:spPr>
      </p:pic>
      <p:pic>
        <p:nvPicPr>
          <p:cNvPr id="15" name="Picture 14" descr="Screen Shot 2016-06-21 at 1.38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33" y="2619417"/>
            <a:ext cx="2392359" cy="171094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 bwMode="auto">
          <a:xfrm rot="5400000">
            <a:off x="994393" y="4602041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5400000">
            <a:off x="4014875" y="4602044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 rot="5400000">
            <a:off x="7052295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10047378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899583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4036482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1652" y="2210056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10068985" y="2167299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15781068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3D Symbols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14400" y="2707222"/>
            <a:ext cx="1911350" cy="764112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Flat</a:t>
            </a:r>
            <a:endParaRPr lang="en-US" sz="28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481011" y="2707222"/>
            <a:ext cx="4712152" cy="7641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400" dirty="0"/>
              <a:t>Volumetric</a:t>
            </a:r>
            <a:endParaRPr lang="en-US" sz="2800" dirty="0"/>
          </a:p>
        </p:txBody>
      </p:sp>
      <p:pic>
        <p:nvPicPr>
          <p:cNvPr id="12" name="Picture 11" descr="Screen Shot 2016-06-13 at 3.2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2" y="4603750"/>
            <a:ext cx="3358965" cy="2077153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914400" y="1535594"/>
            <a:ext cx="10759017" cy="71865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Each must be composed of one or more 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4"/>
              </a:rPr>
              <a:t>symbol layers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Screen Shot 2016-06-21 at 3.51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833" y="4644990"/>
            <a:ext cx="3291416" cy="1952660"/>
          </a:xfrm>
          <a:prstGeom prst="rect">
            <a:avLst/>
          </a:prstGeom>
        </p:spPr>
      </p:pic>
      <p:pic>
        <p:nvPicPr>
          <p:cNvPr id="10" name="Picture 9" descr="Screen Shot 2016-06-21 at 1.38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3" y="4254500"/>
            <a:ext cx="2767289" cy="1979083"/>
          </a:xfrm>
          <a:prstGeom prst="rect">
            <a:avLst/>
          </a:prstGeom>
        </p:spPr>
      </p:pic>
      <p:pic>
        <p:nvPicPr>
          <p:cNvPr id="7" name="Picture 6" descr="Screen Shot 2016-06-21 at 1.37.5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7" y="3609012"/>
            <a:ext cx="2444104" cy="2069341"/>
          </a:xfrm>
          <a:prstGeom prst="rect">
            <a:avLst/>
          </a:prstGeom>
        </p:spPr>
      </p:pic>
      <p:pic>
        <p:nvPicPr>
          <p:cNvPr id="13" name="Picture 12" descr="Screen Shot 2016-06-21 at 3.51.0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69" y="3716203"/>
            <a:ext cx="3245724" cy="2199880"/>
          </a:xfrm>
          <a:prstGeom prst="rect">
            <a:avLst/>
          </a:prstGeom>
        </p:spPr>
      </p:pic>
      <p:pic>
        <p:nvPicPr>
          <p:cNvPr id="14" name="Picture 13" descr="Screen Shot 2017-03-03 at 10.30.02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09" y="3705570"/>
            <a:ext cx="3263784" cy="22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003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Flat Symbol Layers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76791" y="2532953"/>
            <a:ext cx="4610100" cy="2179041"/>
          </a:xfrm>
        </p:spPr>
        <p:txBody>
          <a:bodyPr/>
          <a:lstStyle/>
          <a:p>
            <a:r>
              <a:rPr lang="en-US" sz="2800" b="0" dirty="0"/>
              <a:t>Look like they’re 2D</a:t>
            </a:r>
          </a:p>
          <a:p>
            <a:r>
              <a:rPr lang="en-US" sz="2800" b="0" dirty="0"/>
              <a:t>Size is expressed in screen units</a:t>
            </a:r>
          </a:p>
          <a:p>
            <a:pPr lvl="1"/>
            <a:r>
              <a:rPr lang="en-US" sz="2800" b="0" dirty="0"/>
              <a:t> pixels or points</a:t>
            </a:r>
          </a:p>
        </p:txBody>
      </p:sp>
      <p:pic>
        <p:nvPicPr>
          <p:cNvPr id="10" name="Picture 9" descr="Screen Shot 2016-06-13 at 3.2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36" y="3977218"/>
            <a:ext cx="4315087" cy="2668410"/>
          </a:xfrm>
          <a:prstGeom prst="rect">
            <a:avLst/>
          </a:prstGeom>
        </p:spPr>
      </p:pic>
      <p:pic>
        <p:nvPicPr>
          <p:cNvPr id="13" name="Picture 12" descr="Screen Shot 2016-06-21 at 1.38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073" y="3385257"/>
            <a:ext cx="3772010" cy="2697630"/>
          </a:xfrm>
          <a:prstGeom prst="rect">
            <a:avLst/>
          </a:prstGeom>
        </p:spPr>
      </p:pic>
      <p:pic>
        <p:nvPicPr>
          <p:cNvPr id="14" name="Picture 13" descr="Screen Shot 2016-06-21 at 1.37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52" y="2057530"/>
            <a:ext cx="3136363" cy="26554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2074" y="1595865"/>
            <a:ext cx="2956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IconSymbol3DLayer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36567" y="6082888"/>
            <a:ext cx="2956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LineSymbol3DLayer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323915" y="2923592"/>
            <a:ext cx="276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FillSymbol3DLayer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598487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Volumetric Symbol Layers</a:t>
            </a:r>
            <a:endParaRPr lang="en-US" sz="44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7025620" y="2442294"/>
            <a:ext cx="4712152" cy="384653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800" b="0" dirty="0"/>
              <a:t>Look like they’re 3D</a:t>
            </a:r>
          </a:p>
          <a:p>
            <a:r>
              <a:rPr lang="en-US" sz="2800" b="0" dirty="0"/>
              <a:t>Size is expressed in meters</a:t>
            </a:r>
          </a:p>
          <a:p>
            <a:r>
              <a:rPr lang="en-US" sz="2800" b="0" dirty="0"/>
              <a:t>Object symbol layers (point features) have an axis to size height, width, and depth</a:t>
            </a:r>
          </a:p>
        </p:txBody>
      </p:sp>
      <p:pic>
        <p:nvPicPr>
          <p:cNvPr id="14" name="Picture 13" descr="Screen Shot 2016-06-08 at 12.38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8" y="4303596"/>
            <a:ext cx="3535004" cy="2554404"/>
          </a:xfrm>
          <a:prstGeom prst="rect">
            <a:avLst/>
          </a:prstGeom>
        </p:spPr>
      </p:pic>
      <p:pic>
        <p:nvPicPr>
          <p:cNvPr id="18" name="Picture 17" descr="Screen Shot 2016-06-08 at 12.54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57" y="3149751"/>
            <a:ext cx="3977975" cy="230769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80458" y="1956032"/>
            <a:ext cx="3263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ObjectSymbol3DLayer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9462" y="6393806"/>
            <a:ext cx="30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PathSymbol3DLayer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526182" y="2688086"/>
            <a:ext cx="3434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ExtrudeSymbol3DLayer</a:t>
            </a:r>
            <a:endParaRPr lang="en-US" sz="2400" dirty="0"/>
          </a:p>
        </p:txBody>
      </p:sp>
      <p:pic>
        <p:nvPicPr>
          <p:cNvPr id="4" name="Picture 3" descr="Screen Shot 2017-03-03 at 10.30.0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8" y="2490277"/>
            <a:ext cx="3263784" cy="22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398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1251945" y="2232262"/>
            <a:ext cx="9073907" cy="1015663"/>
          </a:xfrm>
        </p:spPr>
        <p:txBody>
          <a:bodyPr/>
          <a:lstStyle/>
          <a:p>
            <a:r>
              <a:rPr lang="en-US" sz="6600" dirty="0"/>
              <a:t>Consistency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251945" y="3305453"/>
            <a:ext cx="9073907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Principles of 2D </a:t>
            </a:r>
            <a:r>
              <a:rPr lang="en-US" sz="3200" dirty="0" err="1"/>
              <a:t>viz</a:t>
            </a:r>
            <a:r>
              <a:rPr lang="en-US" sz="3200" dirty="0"/>
              <a:t> ≈ 3D </a:t>
            </a:r>
            <a:r>
              <a:rPr lang="en-US" sz="3200" dirty="0" err="1"/>
              <a:t>viz</a:t>
            </a:r>
            <a:endParaRPr lang="en-US" sz="3200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1251945" y="3952188"/>
            <a:ext cx="9073907" cy="90024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US" sz="2800" b="0" dirty="0"/>
              <a:t>Code is similar</a:t>
            </a:r>
          </a:p>
          <a:p>
            <a:pPr marL="571500" indent="-571500">
              <a:buFont typeface="Arial"/>
              <a:buChar char="•"/>
            </a:pPr>
            <a:r>
              <a:rPr lang="en-US" sz="2800" b="0" dirty="0"/>
              <a:t>Cartographic principles/techniques are similar</a:t>
            </a:r>
          </a:p>
        </p:txBody>
      </p:sp>
    </p:spTree>
    <p:extLst>
      <p:ext uri="{BB962C8B-B14F-4D97-AF65-F5344CB8AC3E}">
        <p14:creationId xmlns:p14="http://schemas.microsoft.com/office/powerpoint/2010/main" val="326214490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/>
              <a:t>2D visualization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148509335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point features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252282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IconSymbol3DLayer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804072" y="2348817"/>
            <a:ext cx="4506369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ObjectSymbol3DLayer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639406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Flat (size in points/pixels)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470621" y="6291161"/>
            <a:ext cx="5173272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(width, height, depth in meters)</a:t>
            </a:r>
          </a:p>
        </p:txBody>
      </p:sp>
      <p:pic>
        <p:nvPicPr>
          <p:cNvPr id="6" name="Picture 5" descr="Screen Shot 2016-06-08 at 1.45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20" y="2949040"/>
            <a:ext cx="5173273" cy="3162234"/>
          </a:xfrm>
          <a:prstGeom prst="rect">
            <a:avLst/>
          </a:prstGeom>
        </p:spPr>
      </p:pic>
      <p:pic>
        <p:nvPicPr>
          <p:cNvPr id="12" name="Picture 11" descr="Screen Shot 2016-06-08 at 1.44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98" y="3019907"/>
            <a:ext cx="4258517" cy="2954106"/>
          </a:xfrm>
          <a:prstGeom prst="rect">
            <a:avLst/>
          </a:prstGeom>
        </p:spPr>
      </p:pic>
      <p:pic>
        <p:nvPicPr>
          <p:cNvPr id="4" name="Picture 3" descr="Screen Shot 2016-06-22 at 12.08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99" y="2180611"/>
            <a:ext cx="6105847" cy="4508055"/>
          </a:xfrm>
          <a:prstGeom prst="rect">
            <a:avLst/>
          </a:prstGeom>
        </p:spPr>
      </p:pic>
      <p:pic>
        <p:nvPicPr>
          <p:cNvPr id="5" name="Picture 4" descr="Screen Shot 2016-06-22 at 12.09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4" y="2348817"/>
            <a:ext cx="6280827" cy="36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683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20303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pic>
        <p:nvPicPr>
          <p:cNvPr id="5" name="Picture 4" descr="Screen Shot 2016-06-08 at 2.22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3" y="2502973"/>
            <a:ext cx="5219700" cy="779566"/>
          </a:xfrm>
          <a:prstGeom prst="rect">
            <a:avLst/>
          </a:prstGeom>
        </p:spPr>
      </p:pic>
      <p:pic>
        <p:nvPicPr>
          <p:cNvPr id="13" name="Picture 12" descr="Screen Shot 2016-06-08 at 2.22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3958653"/>
            <a:ext cx="4617071" cy="934518"/>
          </a:xfrm>
          <a:prstGeom prst="rect">
            <a:avLst/>
          </a:prstGeom>
        </p:spPr>
      </p:pic>
      <p:pic>
        <p:nvPicPr>
          <p:cNvPr id="14" name="Picture 13" descr="Screen Shot 2016-06-08 at 2.23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2454773"/>
            <a:ext cx="4617071" cy="875966"/>
          </a:xfrm>
          <a:prstGeom prst="rect">
            <a:avLst/>
          </a:prstGeom>
        </p:spPr>
      </p:pic>
      <p:pic>
        <p:nvPicPr>
          <p:cNvPr id="15" name="Picture 14" descr="Screen Shot 2016-06-08 at 2.23.1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5677179"/>
            <a:ext cx="4253075" cy="868586"/>
          </a:xfrm>
          <a:prstGeom prst="rect">
            <a:avLst/>
          </a:prstGeom>
        </p:spPr>
      </p:pic>
      <p:pic>
        <p:nvPicPr>
          <p:cNvPr id="16" name="Picture 15" descr="Screen Shot 2016-06-08 at 2.23.2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3" y="5731345"/>
            <a:ext cx="4711700" cy="760254"/>
          </a:xfrm>
          <a:prstGeom prst="rect">
            <a:avLst/>
          </a:prstGeom>
        </p:spPr>
      </p:pic>
      <p:pic>
        <p:nvPicPr>
          <p:cNvPr id="17" name="Picture 16" descr="Screen Shot 2016-06-08 at 2.23.4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4" y="4051095"/>
            <a:ext cx="5021742" cy="749634"/>
          </a:xfrm>
          <a:prstGeom prst="rect">
            <a:avLst/>
          </a:prstGeom>
        </p:spPr>
      </p:pic>
      <p:sp>
        <p:nvSpPr>
          <p:cNvPr id="18" name="Content Placeholder 4"/>
          <p:cNvSpPr>
            <a:spLocks noGrp="1"/>
          </p:cNvSpPr>
          <p:nvPr>
            <p:ph sz="quarter" idx="12"/>
          </p:nvPr>
        </p:nvSpPr>
        <p:spPr>
          <a:xfrm>
            <a:off x="1609566" y="1842914"/>
            <a:ext cx="3908545" cy="43181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cone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200615" y="189536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sphere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422408" y="3529587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tetrahedron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085655" y="3590148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cylinder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1422408" y="519221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diamond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7200615" y="525506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cube</a:t>
            </a: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97350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ObjectSymbol3DLayer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resource types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4213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20303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97350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ObjectSymbol3DLayer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web styles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Street assets</a:t>
            </a:r>
          </a:p>
          <a:p>
            <a:r>
              <a:rPr lang="en-US" dirty="0"/>
              <a:t>Vehicles</a:t>
            </a:r>
          </a:p>
          <a:p>
            <a:r>
              <a:rPr lang="en-US" dirty="0"/>
              <a:t>Vegetation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1892611"/>
            <a:ext cx="5553075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084" y="2764150"/>
            <a:ext cx="4933950" cy="229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693" y="3675063"/>
            <a:ext cx="520065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72763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20303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97350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ObjectSymbol3DLayer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web styles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WebStyleSymbol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sz="1800" dirty="0">
                <a:hlinkClick r:id="rId3"/>
              </a:rPr>
              <a:t>https://developers.arcgis.com/javascript/latest/guide/visualizing-points-3d/index.html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https://developers.arcgis.com/javascript/latest/guide/esri-web-style-symbols/index.html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615" y="2309509"/>
            <a:ext cx="4673722" cy="22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1528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40355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2"/>
          </p:nvPr>
        </p:nvSpPr>
        <p:spPr>
          <a:xfrm>
            <a:off x="1422408" y="2320096"/>
            <a:ext cx="3908545" cy="43181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circle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085655" y="2272801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square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422408" y="3821760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kite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085655" y="3910028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cross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4101788" y="5287814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x</a:t>
            </a: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117402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IconSymbol3DLayer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resource types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Screen Shot 2016-06-08 at 2.25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40" y="2751742"/>
            <a:ext cx="5079868" cy="841635"/>
          </a:xfrm>
          <a:prstGeom prst="rect">
            <a:avLst/>
          </a:prstGeom>
        </p:spPr>
      </p:pic>
      <p:pic>
        <p:nvPicPr>
          <p:cNvPr id="6" name="Picture 5" descr="Screen Shot 2016-06-08 at 2.2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8" y="2808065"/>
            <a:ext cx="5143993" cy="728989"/>
          </a:xfrm>
          <a:prstGeom prst="rect">
            <a:avLst/>
          </a:prstGeom>
        </p:spPr>
      </p:pic>
      <p:pic>
        <p:nvPicPr>
          <p:cNvPr id="7" name="Picture 6" descr="Screen Shot 2016-06-08 at 2.2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8" y="4341843"/>
            <a:ext cx="5034539" cy="705477"/>
          </a:xfrm>
          <a:prstGeom prst="rect">
            <a:avLst/>
          </a:prstGeom>
        </p:spPr>
      </p:pic>
      <p:pic>
        <p:nvPicPr>
          <p:cNvPr id="8" name="Picture 7" descr="Screen Shot 2016-06-08 at 2.26.0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34" y="4383431"/>
            <a:ext cx="5225174" cy="622300"/>
          </a:xfrm>
          <a:prstGeom prst="rect">
            <a:avLst/>
          </a:prstGeom>
        </p:spPr>
      </p:pic>
      <p:pic>
        <p:nvPicPr>
          <p:cNvPr id="9" name="Picture 8" descr="Screen Shot 2016-06-08 at 2.26.1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4" y="5778505"/>
            <a:ext cx="4580394" cy="63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8559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pic>
        <p:nvPicPr>
          <p:cNvPr id="2" name="Picture 1" descr="draped-vs- billboar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3" y="1384537"/>
            <a:ext cx="10501697" cy="4687609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664751" y="6185572"/>
            <a:ext cx="9073907" cy="43088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FFFF00"/>
                </a:solidFill>
              </a:rPr>
              <a:t>Sample comparison: </a:t>
            </a:r>
            <a:r>
              <a:rPr lang="en-US" sz="2800" b="0" dirty="0"/>
              <a:t>When is each appropriate?</a:t>
            </a:r>
          </a:p>
        </p:txBody>
      </p:sp>
    </p:spTree>
    <p:extLst>
      <p:ext uri="{BB962C8B-B14F-4D97-AF65-F5344CB8AC3E}">
        <p14:creationId xmlns:p14="http://schemas.microsoft.com/office/powerpoint/2010/main" val="426659578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LineSymbol3D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polyline features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231866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LineSymbol3DLayer</a:t>
            </a:r>
          </a:p>
        </p:txBody>
      </p:sp>
      <p:pic>
        <p:nvPicPr>
          <p:cNvPr id="4" name="Picture 3" descr="Screen Shot 2016-06-08 at 12.44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3" y="3019907"/>
            <a:ext cx="4236954" cy="3247011"/>
          </a:xfrm>
          <a:prstGeom prst="rect">
            <a:avLst/>
          </a:prstGeom>
        </p:spPr>
      </p:pic>
      <p:pic>
        <p:nvPicPr>
          <p:cNvPr id="5" name="Picture 4" descr="Screen Shot 2016-06-08 at 12.38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88" y="3019906"/>
            <a:ext cx="4491538" cy="3245598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6789947" y="2348817"/>
            <a:ext cx="4173621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PathSymbol3DLayer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618990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Flat (size in points/pixels)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254607" y="6291161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(size in meters)</a:t>
            </a:r>
          </a:p>
        </p:txBody>
      </p:sp>
      <p:pic>
        <p:nvPicPr>
          <p:cNvPr id="6" name="Picture 5" descr="Screen Shot 2016-06-22 at 12.15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4627204"/>
            <a:ext cx="5511800" cy="1638300"/>
          </a:xfrm>
          <a:prstGeom prst="rect">
            <a:avLst/>
          </a:prstGeom>
        </p:spPr>
      </p:pic>
      <p:pic>
        <p:nvPicPr>
          <p:cNvPr id="13" name="Picture 12" descr="Screen Shot 2016-06-22 at 12.16.2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4628618"/>
            <a:ext cx="5638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504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PolygonSymbol3D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polygon features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085933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FillSymbol3DLayer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754908" y="2348817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ExtrudeSymbol3DLayer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473057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Flat (no size)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439416" y="6291161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(size in meters)</a:t>
            </a:r>
          </a:p>
        </p:txBody>
      </p:sp>
      <p:pic>
        <p:nvPicPr>
          <p:cNvPr id="6" name="Picture 5" descr="Screen Shot 2016-06-08 at 12.54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91" y="3019907"/>
            <a:ext cx="5378551" cy="3120188"/>
          </a:xfrm>
          <a:prstGeom prst="rect">
            <a:avLst/>
          </a:prstGeom>
        </p:spPr>
      </p:pic>
      <p:pic>
        <p:nvPicPr>
          <p:cNvPr id="12" name="Picture 11" descr="Screen Shot 2016-06-08 at 12.55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2949040"/>
            <a:ext cx="4825164" cy="3266552"/>
          </a:xfrm>
          <a:prstGeom prst="rect">
            <a:avLst/>
          </a:prstGeom>
        </p:spPr>
      </p:pic>
      <p:pic>
        <p:nvPicPr>
          <p:cNvPr id="5" name="Picture 4" descr="Screen Shot 2016-06-22 at 12.22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98" y="2628635"/>
            <a:ext cx="6102887" cy="3511460"/>
          </a:xfrm>
          <a:prstGeom prst="rect">
            <a:avLst/>
          </a:prstGeom>
        </p:spPr>
      </p:pic>
      <p:pic>
        <p:nvPicPr>
          <p:cNvPr id="13" name="Picture 12" descr="Screen Shot 2016-06-22 at 12.23.3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75" y="5098695"/>
            <a:ext cx="5892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1611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PolygonSymbol3D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90"/>
            <a:ext cx="7027564" cy="63744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Also supports other symbol layers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991234" y="2600126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IconSymbol3DLayer</a:t>
            </a:r>
            <a:endParaRPr lang="en-US" sz="320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217736" y="2600126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ObjectSymbol3DLayer</a:t>
            </a:r>
            <a:endParaRPr lang="en-US" sz="3200" dirty="0"/>
          </a:p>
        </p:txBody>
      </p:sp>
      <p:pic>
        <p:nvPicPr>
          <p:cNvPr id="14" name="Picture 13" descr="Screen Shot 2016-06-08 at 12.5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87" y="3019907"/>
            <a:ext cx="4763265" cy="2513263"/>
          </a:xfrm>
          <a:prstGeom prst="rect">
            <a:avLst/>
          </a:prstGeom>
        </p:spPr>
      </p:pic>
      <p:pic>
        <p:nvPicPr>
          <p:cNvPr id="6" name="Picture 5" descr="Screen Shot 2016-06-08 at 1.00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38" y="3797318"/>
            <a:ext cx="4614111" cy="2940365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7575636" y="6137460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LineSymbol3DLayer</a:t>
            </a:r>
          </a:p>
        </p:txBody>
      </p:sp>
      <p:pic>
        <p:nvPicPr>
          <p:cNvPr id="13" name="Picture 12" descr="Screen Shot 2016-06-08 at 12.57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3019907"/>
            <a:ext cx="4691480" cy="27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648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/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63529017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MeshSymbol3D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8" y="1421289"/>
            <a:ext cx="7976721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mesh features (in </a:t>
            </a:r>
            <a:r>
              <a:rPr lang="en-US" sz="3200" b="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SceneLayers</a:t>
            </a: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3753650" y="2318055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FillSymbol3DLayer</a:t>
            </a:r>
          </a:p>
        </p:txBody>
      </p:sp>
      <p:pic>
        <p:nvPicPr>
          <p:cNvPr id="5" name="Picture 4" descr="Screen Shot 2016-06-08 at 1.07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5" y="3019907"/>
            <a:ext cx="10280316" cy="2875567"/>
          </a:xfrm>
          <a:prstGeom prst="rect">
            <a:avLst/>
          </a:prstGeom>
        </p:spPr>
      </p:pic>
      <p:pic>
        <p:nvPicPr>
          <p:cNvPr id="4" name="Picture 3" descr="Screen Shot 2016-06-22 at 12.25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521" y="4324350"/>
            <a:ext cx="4292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467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LabelSymbol3D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8" y="1421289"/>
            <a:ext cx="7976721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May be applied to </a:t>
            </a:r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all</a:t>
            </a: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features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111039" y="2003374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TextSymbol3DLayer</a:t>
            </a:r>
          </a:p>
        </p:txBody>
      </p:sp>
      <p:pic>
        <p:nvPicPr>
          <p:cNvPr id="5" name="Picture 4" descr="Screen Shot 2016-06-22 at 12.4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149" y="2605951"/>
            <a:ext cx="7098327" cy="4036573"/>
          </a:xfrm>
          <a:prstGeom prst="rect">
            <a:avLst/>
          </a:prstGeom>
        </p:spPr>
      </p:pic>
      <p:pic>
        <p:nvPicPr>
          <p:cNvPr id="6" name="Picture 5" descr="Screen Shot 2016-06-22 at 12.47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7" y="2602844"/>
            <a:ext cx="4895850" cy="4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706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2968728"/>
            <a:ext cx="9073907" cy="1015663"/>
          </a:xfrm>
        </p:spPr>
        <p:txBody>
          <a:bodyPr/>
          <a:lstStyle/>
          <a:p>
            <a:r>
              <a:rPr lang="en-US" sz="6600" dirty="0"/>
              <a:t>Renderers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3964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/>
              <a:t>2D visualization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272897771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1231106"/>
          </a:xfrm>
        </p:spPr>
        <p:txBody>
          <a:bodyPr/>
          <a:lstStyle/>
          <a:p>
            <a:r>
              <a:rPr lang="en-US" sz="8000" dirty="0"/>
              <a:t>Renderers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14400" y="2069435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770103" y="532273"/>
            <a:ext cx="4191022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14938" y="5811667"/>
            <a:ext cx="4191022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6-06-09 at 1.4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960" y="4082041"/>
            <a:ext cx="5409547" cy="2673684"/>
          </a:xfrm>
          <a:prstGeom prst="rect">
            <a:avLst/>
          </a:prstGeom>
        </p:spPr>
      </p:pic>
      <p:pic>
        <p:nvPicPr>
          <p:cNvPr id="6" name="Picture 5" descr="Screen Shot 2016-06-09 at 1.48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5" y="2745867"/>
            <a:ext cx="4651863" cy="2672347"/>
          </a:xfrm>
          <a:prstGeom prst="rect">
            <a:avLst/>
          </a:prstGeom>
        </p:spPr>
      </p:pic>
      <p:pic>
        <p:nvPicPr>
          <p:cNvPr id="7" name="Picture 6" descr="Screen Shot 2016-06-09 at 1.48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11" y="1173977"/>
            <a:ext cx="6229684" cy="34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7873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738664"/>
          </a:xfrm>
        </p:spPr>
        <p:txBody>
          <a:bodyPr/>
          <a:lstStyle/>
          <a:p>
            <a:r>
              <a:rPr lang="en-US" sz="4800" dirty="0" err="1"/>
              <a:t>SimpleRenderer</a:t>
            </a:r>
            <a:endParaRPr lang="en-US" sz="7200" dirty="0"/>
          </a:p>
        </p:txBody>
      </p:sp>
      <p:pic>
        <p:nvPicPr>
          <p:cNvPr id="6" name="Picture 5" descr="Screen Shot 2016-06-09 at 1.48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58" y="1565639"/>
            <a:ext cx="8747056" cy="502490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254964" y="1588524"/>
            <a:ext cx="4882124" cy="50249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6-06-29 at 9.36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7" y="1483036"/>
            <a:ext cx="5778683" cy="51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7242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738664"/>
          </a:xfrm>
        </p:spPr>
        <p:txBody>
          <a:bodyPr/>
          <a:lstStyle/>
          <a:p>
            <a:r>
              <a:rPr lang="en-US" sz="4800" dirty="0" err="1"/>
              <a:t>UniqueValueRenderer</a:t>
            </a:r>
            <a:endParaRPr lang="en-US" sz="44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22416" y="1338060"/>
            <a:ext cx="878895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/>
              <a:t>Buildings with real-world height</a:t>
            </a:r>
          </a:p>
        </p:txBody>
      </p:sp>
      <p:pic>
        <p:nvPicPr>
          <p:cNvPr id="4" name="Picture 3" descr="Screen Shot 2016-06-14 at 11.48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7" y="2633578"/>
            <a:ext cx="4884406" cy="3836737"/>
          </a:xfrm>
          <a:prstGeom prst="rect">
            <a:avLst/>
          </a:prstGeom>
        </p:spPr>
      </p:pic>
      <p:pic>
        <p:nvPicPr>
          <p:cNvPr id="6" name="Picture 5" descr="Screen Shot 2016-06-14 at 11.48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61" y="2793999"/>
            <a:ext cx="5868600" cy="348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6493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4" name="Picture 3" descr="Screen Shot 2016-06-14 at 11.0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4" y="2031331"/>
            <a:ext cx="4699000" cy="4495800"/>
          </a:xfrm>
          <a:prstGeom prst="rect">
            <a:avLst/>
          </a:prstGeom>
        </p:spPr>
      </p:pic>
      <p:pic>
        <p:nvPicPr>
          <p:cNvPr id="6" name="Picture 5" descr="Screen Shot 2016-06-14 at 11.02.0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16" y="240631"/>
            <a:ext cx="6134100" cy="62865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10" idx="1"/>
          </p:cNvCxnSpPr>
          <p:nvPr/>
        </p:nvCxnSpPr>
        <p:spPr bwMode="auto">
          <a:xfrm>
            <a:off x="5293895" y="3134895"/>
            <a:ext cx="989263" cy="233947"/>
          </a:xfrm>
          <a:prstGeom prst="straightConnector1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ight Brace 9"/>
          <p:cNvSpPr/>
          <p:nvPr/>
        </p:nvSpPr>
        <p:spPr bwMode="auto">
          <a:xfrm>
            <a:off x="4719053" y="2165684"/>
            <a:ext cx="574842" cy="1938421"/>
          </a:xfrm>
          <a:prstGeom prst="rightBrac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 bwMode="auto">
          <a:xfrm flipV="1">
            <a:off x="5392823" y="4331368"/>
            <a:ext cx="997282" cy="1068138"/>
          </a:xfrm>
          <a:prstGeom prst="straightConnector1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ight Brace 13"/>
          <p:cNvSpPr/>
          <p:nvPr/>
        </p:nvSpPr>
        <p:spPr bwMode="auto">
          <a:xfrm>
            <a:off x="4817981" y="4430295"/>
            <a:ext cx="574842" cy="1938421"/>
          </a:xfrm>
          <a:prstGeom prst="rightBrac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475364" y="228480"/>
            <a:ext cx="4699000" cy="147732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b="0" dirty="0"/>
              <a:t>Buildings with real-world height</a:t>
            </a:r>
          </a:p>
        </p:txBody>
      </p:sp>
    </p:spTree>
    <p:extLst>
      <p:ext uri="{BB962C8B-B14F-4D97-AF65-F5344CB8AC3E}">
        <p14:creationId xmlns:p14="http://schemas.microsoft.com/office/powerpoint/2010/main" val="389397214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738664"/>
          </a:xfrm>
        </p:spPr>
        <p:txBody>
          <a:bodyPr/>
          <a:lstStyle/>
          <a:p>
            <a:r>
              <a:rPr lang="en-US" sz="4800" dirty="0" err="1"/>
              <a:t>ClassBreaksRenderer</a:t>
            </a:r>
            <a:endParaRPr lang="en-US" sz="7200" dirty="0"/>
          </a:p>
        </p:txBody>
      </p:sp>
      <p:pic>
        <p:nvPicPr>
          <p:cNvPr id="7" name="Picture 6" descr="Screen Shot 2016-06-09 at 1.4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1" y="1624597"/>
            <a:ext cx="10093684" cy="4988832"/>
          </a:xfrm>
          <a:prstGeom prst="rect">
            <a:avLst/>
          </a:prstGeom>
        </p:spPr>
      </p:pic>
      <p:pic>
        <p:nvPicPr>
          <p:cNvPr id="6" name="Content Placeholder 5" descr="Screen Shot 2016-06-29 at 9.34.00 AM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>
          <a:xfrm>
            <a:off x="255588" y="1589088"/>
            <a:ext cx="4881562" cy="5024437"/>
          </a:xfrm>
        </p:spPr>
      </p:pic>
      <p:pic>
        <p:nvPicPr>
          <p:cNvPr id="4" name="Picture 3" descr="Screen Shot 2016-06-21 at 1.25.3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97" y="90841"/>
            <a:ext cx="3812898" cy="667257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 rot="1389807">
            <a:off x="4872039" y="2427966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850853">
            <a:off x="4666250" y="3524799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461402">
            <a:off x="4644056" y="4654432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4514293" y="5774367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1205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352011" y="1145276"/>
            <a:ext cx="9929822" cy="111016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property of the renderer</a:t>
            </a:r>
          </a:p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For numeric data-driven continuous visualizations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4" name="Picture 3" descr="Screen Shot 2016-06-21 at 5.38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11" y="2713566"/>
            <a:ext cx="3841522" cy="2006854"/>
          </a:xfrm>
          <a:prstGeom prst="rect">
            <a:avLst/>
          </a:prstGeom>
        </p:spPr>
      </p:pic>
      <p:pic>
        <p:nvPicPr>
          <p:cNvPr id="5" name="Picture 4" descr="Screen Shot 2016-06-21 at 5.38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27" y="2824626"/>
            <a:ext cx="3001169" cy="1729317"/>
          </a:xfrm>
          <a:prstGeom prst="rect">
            <a:avLst/>
          </a:prstGeom>
        </p:spPr>
      </p:pic>
      <p:pic>
        <p:nvPicPr>
          <p:cNvPr id="6" name="Picture 5" descr="Screen Shot 2016-06-21 at 5.38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" y="4756149"/>
            <a:ext cx="4042717" cy="1833033"/>
          </a:xfrm>
          <a:prstGeom prst="rect">
            <a:avLst/>
          </a:prstGeom>
        </p:spPr>
      </p:pic>
      <p:pic>
        <p:nvPicPr>
          <p:cNvPr id="8" name="Picture 7" descr="Screen Shot 2016-06-21 at 5.36.2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39" y="3827977"/>
            <a:ext cx="3519449" cy="1451932"/>
          </a:xfrm>
          <a:prstGeom prst="rect">
            <a:avLst/>
          </a:prstGeom>
        </p:spPr>
      </p:pic>
      <p:pic>
        <p:nvPicPr>
          <p:cNvPr id="9" name="Picture 8" descr="Screen Shot 2016-06-21 at 5.37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2" y="4444999"/>
            <a:ext cx="4767460" cy="2218521"/>
          </a:xfrm>
          <a:prstGeom prst="rect">
            <a:avLst/>
          </a:prstGeom>
        </p:spPr>
      </p:pic>
      <p:pic>
        <p:nvPicPr>
          <p:cNvPr id="11" name="Picture 10" descr="Screen Shot 2016-06-21 at 5.37.17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4" y="2713566"/>
            <a:ext cx="3446035" cy="2042583"/>
          </a:xfrm>
          <a:prstGeom prst="rect">
            <a:avLst/>
          </a:prstGeom>
        </p:spPr>
      </p:pic>
      <p:pic>
        <p:nvPicPr>
          <p:cNvPr id="12" name="Picture 11" descr="Screen Shot 2016-06-21 at 5.37.43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77" y="5033686"/>
            <a:ext cx="3169400" cy="16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2560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>
                <a:solidFill>
                  <a:schemeClr val="tx2">
                    <a:lumMod val="75000"/>
                  </a:schemeClr>
                </a:solidFill>
              </a:rPr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12168821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791592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Color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322" y="2470024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colorVV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“color”,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“POP_POVERTY”,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 err="1">
                <a:solidFill>
                  <a:srgbClr val="7CD789"/>
                </a:solidFill>
              </a:rPr>
              <a:t>normalizationField</a:t>
            </a:r>
            <a:r>
              <a:rPr lang="en-US" sz="2000" dirty="0">
                <a:solidFill>
                  <a:srgbClr val="FFFFFF"/>
                </a:solidFill>
              </a:rPr>
              <a:t>: “TOTPOP_CY”,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stops</a:t>
            </a:r>
            <a:r>
              <a:rPr lang="en-US" sz="2000" dirty="0">
                <a:solidFill>
                  <a:srgbClr val="FFFFFF"/>
                </a:solidFill>
              </a:rPr>
              <a:t>: [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0.1,  </a:t>
            </a:r>
            <a:r>
              <a:rPr lang="en-US" sz="2000" dirty="0">
                <a:solidFill>
                  <a:srgbClr val="7CD789"/>
                </a:solidFill>
              </a:rPr>
              <a:t>color</a:t>
            </a:r>
            <a:r>
              <a:rPr lang="en-US" sz="2000" dirty="0">
                <a:solidFill>
                  <a:srgbClr val="FFFFFF"/>
                </a:solidFill>
              </a:rPr>
              <a:t>: “#FFFCD4”  },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0.3,  </a:t>
            </a:r>
            <a:r>
              <a:rPr lang="en-US" sz="2000" dirty="0">
                <a:solidFill>
                  <a:srgbClr val="7CD789"/>
                </a:solidFill>
              </a:rPr>
              <a:t>color</a:t>
            </a:r>
            <a:r>
              <a:rPr lang="en-US" sz="2000" dirty="0">
                <a:solidFill>
                  <a:srgbClr val="FFFFFF"/>
                </a:solidFill>
              </a:rPr>
              <a:t>: “#350242”  }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]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4" name="Picture 3" descr="Screen Shot 2016-06-21 at 4.2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1586198"/>
            <a:ext cx="5715000" cy="4833651"/>
          </a:xfrm>
          <a:prstGeom prst="rect">
            <a:avLst/>
          </a:prstGeom>
        </p:spPr>
      </p:pic>
      <p:pic>
        <p:nvPicPr>
          <p:cNvPr id="8" name="Picture 7" descr="Screen Shot 2016-06-21 at 4.26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33" y="1088782"/>
            <a:ext cx="3505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921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257877" y="2135099"/>
            <a:ext cx="3593711" cy="369332"/>
          </a:xfrm>
        </p:spPr>
        <p:txBody>
          <a:bodyPr/>
          <a:lstStyle/>
          <a:p>
            <a:pPr algn="ctr"/>
            <a:r>
              <a:rPr lang="en-US" sz="2400" b="0" dirty="0"/>
              <a:t>Direct lighting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7372879" y="2135099"/>
            <a:ext cx="3364447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/>
              <a:t>Shade</a:t>
            </a:r>
          </a:p>
        </p:txBody>
      </p:sp>
      <p:pic>
        <p:nvPicPr>
          <p:cNvPr id="2" name="Picture 1" descr="Screen Shot 2016-06-07 at 12.29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2" y="2525596"/>
            <a:ext cx="5549780" cy="3337853"/>
          </a:xfrm>
          <a:prstGeom prst="rect">
            <a:avLst/>
          </a:prstGeom>
        </p:spPr>
      </p:pic>
      <p:pic>
        <p:nvPicPr>
          <p:cNvPr id="5" name="Picture 4" descr="Screen Shot 2016-06-07 at 12.29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59" y="2525595"/>
            <a:ext cx="6063487" cy="33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117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712217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Size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6856" y="2405808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rgbClr val="BF8CC9"/>
                </a:solidFill>
              </a:rPr>
              <a:t>sizeVV</a:t>
            </a:r>
            <a:r>
              <a:rPr lang="en-US" sz="2000" dirty="0">
                <a:solidFill>
                  <a:srgbClr val="BF8CC9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“size”,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“POP_POVERTY”,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 err="1">
                <a:solidFill>
                  <a:srgbClr val="7CD789"/>
                </a:solidFill>
              </a:rPr>
              <a:t>normalizationField</a:t>
            </a:r>
            <a:r>
              <a:rPr lang="en-US" sz="2000" dirty="0">
                <a:solidFill>
                  <a:srgbClr val="FFFFFF"/>
                </a:solidFill>
              </a:rPr>
              <a:t>: “TOTPOP_CY”,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stops</a:t>
            </a:r>
            <a:r>
              <a:rPr lang="en-US" sz="2000" dirty="0">
                <a:solidFill>
                  <a:srgbClr val="FFFFFF"/>
                </a:solidFill>
              </a:rPr>
              <a:t>: [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0.20,  </a:t>
            </a:r>
            <a:r>
              <a:rPr lang="en-US" sz="2000" dirty="0">
                <a:solidFill>
                  <a:srgbClr val="7CD789"/>
                </a:solidFill>
              </a:rPr>
              <a:t>size</a:t>
            </a:r>
            <a:r>
              <a:rPr lang="en-US" sz="2000" dirty="0">
                <a:solidFill>
                  <a:srgbClr val="FFFFFF"/>
                </a:solidFill>
              </a:rPr>
              <a:t>: “4px”  },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0.65,  </a:t>
            </a:r>
            <a:r>
              <a:rPr lang="en-US" sz="2000" dirty="0">
                <a:solidFill>
                  <a:srgbClr val="7CD789"/>
                </a:solidFill>
              </a:rPr>
              <a:t>size</a:t>
            </a:r>
            <a:r>
              <a:rPr lang="en-US" sz="2000" dirty="0">
                <a:solidFill>
                  <a:srgbClr val="FFFFFF"/>
                </a:solidFill>
              </a:rPr>
              <a:t>: “60px”  }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]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6-06-21 at 4.24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12991"/>
            <a:ext cx="5422900" cy="4330700"/>
          </a:xfrm>
          <a:prstGeom prst="rect">
            <a:avLst/>
          </a:prstGeom>
        </p:spPr>
      </p:pic>
      <p:pic>
        <p:nvPicPr>
          <p:cNvPr id="8" name="Picture 7" descr="Screen Shot 2016-06-21 at 4.27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33" y="930341"/>
            <a:ext cx="3352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5547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6976" y="1868775"/>
            <a:ext cx="4700399" cy="738664"/>
          </a:xfrm>
        </p:spPr>
        <p:txBody>
          <a:bodyPr/>
          <a:lstStyle/>
          <a:p>
            <a:pPr algn="ctr"/>
            <a:r>
              <a:rPr lang="en-US" sz="2400" b="0" dirty="0"/>
              <a:t>Flat symbols (pixels or points)</a:t>
            </a:r>
          </a:p>
        </p:txBody>
      </p:sp>
      <p:pic>
        <p:nvPicPr>
          <p:cNvPr id="3" name="Picture 2" descr="Screen Shot 2016-06-07 at 12.26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" y="2270761"/>
            <a:ext cx="5143995" cy="3638092"/>
          </a:xfrm>
          <a:prstGeom prst="rect">
            <a:avLst/>
          </a:prstGeom>
        </p:spPr>
      </p:pic>
      <p:pic>
        <p:nvPicPr>
          <p:cNvPr id="4" name="Picture 3" descr="Screen Shot 2016-06-07 at 12.26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09" y="2270762"/>
            <a:ext cx="6960301" cy="3638092"/>
          </a:xfrm>
          <a:prstGeom prst="rect">
            <a:avLst/>
          </a:prstGeom>
        </p:spPr>
      </p:pic>
      <p:sp>
        <p:nvSpPr>
          <p:cNvPr id="8" name="Text Placeholder 7"/>
          <p:cNvSpPr txBox="1">
            <a:spLocks/>
          </p:cNvSpPr>
          <p:nvPr/>
        </p:nvSpPr>
        <p:spPr>
          <a:xfrm>
            <a:off x="6870506" y="1868775"/>
            <a:ext cx="4078231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/>
              <a:t>Volumetric symbols (meters)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824206" y="5923203"/>
            <a:ext cx="359371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Good for multiple scale levels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6870506" y="5943955"/>
            <a:ext cx="39514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Good for one or two scale levels</a:t>
            </a:r>
          </a:p>
        </p:txBody>
      </p:sp>
    </p:spTree>
    <p:extLst>
      <p:ext uri="{BB962C8B-B14F-4D97-AF65-F5344CB8AC3E}">
        <p14:creationId xmlns:p14="http://schemas.microsoft.com/office/powerpoint/2010/main" val="318209904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2" y="490986"/>
            <a:ext cx="978917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Size (real-world units)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37014" y="1492251"/>
            <a:ext cx="4957374" cy="50376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0549" y="1601475"/>
            <a:ext cx="4803839" cy="47696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rgbClr val="BF8CC9"/>
                </a:solidFill>
              </a:rPr>
              <a:t>heightVV</a:t>
            </a:r>
            <a:r>
              <a:rPr lang="en-US" sz="2000" dirty="0">
                <a:solidFill>
                  <a:srgbClr val="BF8CC9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“size”,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“HEIGHT”,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 err="1">
                <a:solidFill>
                  <a:srgbClr val="7CD789"/>
                </a:solidFill>
              </a:rPr>
              <a:t>valueUnit</a:t>
            </a:r>
            <a:r>
              <a:rPr lang="en-US" sz="2000" dirty="0">
                <a:solidFill>
                  <a:srgbClr val="7CD789"/>
                </a:solidFill>
              </a:rPr>
              <a:t>: </a:t>
            </a:r>
            <a:r>
              <a:rPr lang="en-US" sz="2000" dirty="0"/>
              <a:t>“feet”,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/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axis</a:t>
            </a:r>
            <a:r>
              <a:rPr lang="en-US" sz="2000" dirty="0"/>
              <a:t>: “height”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/>
              <a:t> 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85000"/>
                  </a:schemeClr>
                </a:solidFill>
              </a:rPr>
              <a:t>// axis is only relevant for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i="1" dirty="0">
                <a:solidFill>
                  <a:schemeClr val="tx1">
                    <a:lumMod val="85000"/>
                  </a:schemeClr>
                </a:solidFill>
              </a:rPr>
              <a:t>  // ObjectSymbol3DLayer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ct val="11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rgbClr val="BF8CC9"/>
                </a:solidFill>
              </a:rPr>
              <a:t>widthVV</a:t>
            </a:r>
            <a:r>
              <a:rPr lang="en-US" sz="2000" dirty="0">
                <a:solidFill>
                  <a:srgbClr val="BF8CC9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“size”</a:t>
            </a:r>
            <a:r>
              <a:rPr lang="en-US" sz="2000" dirty="0"/>
              <a:t>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/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axis</a:t>
            </a:r>
            <a:r>
              <a:rPr lang="en-US" sz="2000" dirty="0"/>
              <a:t>: “width-and-depth”,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/>
              <a:t>  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valueUnit</a:t>
            </a:r>
            <a:r>
              <a:rPr lang="en-US" sz="2000" dirty="0"/>
              <a:t>: “inches”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ct val="11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6-06-21 at 3.51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01" y="2162390"/>
            <a:ext cx="5413316" cy="36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6897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861442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Opacity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095" y="2491186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opacityVV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“opacity”,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“EDUCBASECY”,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stops</a:t>
            </a:r>
            <a:r>
              <a:rPr lang="en-US" sz="2000" dirty="0">
                <a:solidFill>
                  <a:srgbClr val="FFFFFF"/>
                </a:solidFill>
              </a:rPr>
              <a:t>: [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is-IS" sz="2000" dirty="0">
                <a:solidFill>
                  <a:srgbClr val="FFFFFF"/>
                </a:solidFill>
              </a:rPr>
              <a:t>700</a:t>
            </a:r>
            <a:r>
              <a:rPr lang="en-US" sz="2000" dirty="0">
                <a:solidFill>
                  <a:srgbClr val="FFFFFF"/>
                </a:solidFill>
              </a:rPr>
              <a:t>,  </a:t>
            </a:r>
            <a:r>
              <a:rPr lang="en-US" sz="2000" dirty="0">
                <a:solidFill>
                  <a:srgbClr val="7CD789"/>
                </a:solidFill>
              </a:rPr>
              <a:t>opacity</a:t>
            </a:r>
            <a:r>
              <a:rPr lang="en-US" sz="2000" dirty="0">
                <a:solidFill>
                  <a:srgbClr val="FFFFFF"/>
                </a:solidFill>
              </a:rPr>
              <a:t>: 0.1 },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is-IS" sz="2000" dirty="0">
                <a:solidFill>
                  <a:srgbClr val="FFFFFF"/>
                </a:solidFill>
              </a:rPr>
              <a:t>1500</a:t>
            </a:r>
            <a:r>
              <a:rPr lang="en-US" sz="2000" dirty="0">
                <a:solidFill>
                  <a:srgbClr val="FFFFFF"/>
                </a:solidFill>
              </a:rPr>
              <a:t>,  </a:t>
            </a:r>
            <a:r>
              <a:rPr lang="en-US" sz="2000" dirty="0">
                <a:solidFill>
                  <a:srgbClr val="7CD789"/>
                </a:solidFill>
              </a:rPr>
              <a:t>opacity</a:t>
            </a:r>
            <a:r>
              <a:rPr lang="en-US" sz="2000" dirty="0">
                <a:solidFill>
                  <a:srgbClr val="FFFFFF"/>
                </a:solidFill>
              </a:rPr>
              <a:t>: 0.9 }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]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4" name="Picture 3" descr="Screen Shot 2016-06-21 at 4.3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33" y="1576917"/>
            <a:ext cx="5860599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7992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pic>
        <p:nvPicPr>
          <p:cNvPr id="4" name="Picture 3" descr="Screen Shot 2016-06-07 at 12.32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23" y="269047"/>
            <a:ext cx="4320774" cy="2953693"/>
          </a:xfrm>
          <a:prstGeom prst="rect">
            <a:avLst/>
          </a:prstGeom>
        </p:spPr>
      </p:pic>
      <p:pic>
        <p:nvPicPr>
          <p:cNvPr id="10" name="Picture 9" descr="Screen Shot 2016-06-07 at 12.32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23" y="3632224"/>
            <a:ext cx="4320774" cy="2948775"/>
          </a:xfrm>
          <a:prstGeom prst="rect">
            <a:avLst/>
          </a:prstGeom>
        </p:spPr>
      </p:pic>
      <p:pic>
        <p:nvPicPr>
          <p:cNvPr id="11" name="Picture 10" descr="Screen Shot 2016-06-07 at 12.44.2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" y="2206276"/>
            <a:ext cx="5160218" cy="285189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65104" y="301661"/>
            <a:ext cx="3593711" cy="276999"/>
          </a:xfrm>
        </p:spPr>
        <p:txBody>
          <a:bodyPr/>
          <a:lstStyle/>
          <a:p>
            <a:pPr algn="ctr"/>
            <a:r>
              <a:rPr lang="en-US" sz="1800" b="0" dirty="0"/>
              <a:t>Features behind are visible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7464459" y="3355225"/>
            <a:ext cx="3364447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800" b="0" dirty="0"/>
              <a:t>Features behind are not visible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1082842" y="5164952"/>
            <a:ext cx="4491790" cy="110799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/>
              <a:t>Opacity tends to look better in 3D space when there are relatively few features spread out</a:t>
            </a:r>
          </a:p>
        </p:txBody>
      </p:sp>
    </p:spTree>
    <p:extLst>
      <p:ext uri="{BB962C8B-B14F-4D97-AF65-F5344CB8AC3E}">
        <p14:creationId xmlns:p14="http://schemas.microsoft.com/office/powerpoint/2010/main" val="81583006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Rotation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89831" y="603982"/>
            <a:ext cx="6037181" cy="1292662"/>
          </a:xfrm>
        </p:spPr>
        <p:txBody>
          <a:bodyPr/>
          <a:lstStyle/>
          <a:p>
            <a:pPr algn="ctr"/>
            <a:r>
              <a:rPr lang="en-US" sz="2800" b="0" dirty="0"/>
              <a:t>No support for icon rotation in </a:t>
            </a:r>
            <a:r>
              <a:rPr lang="en-US" sz="2800" b="0" dirty="0" err="1"/>
              <a:t>SceneView</a:t>
            </a:r>
            <a:r>
              <a:rPr lang="en-US" sz="2800" b="0" dirty="0"/>
              <a:t> yet!</a:t>
            </a:r>
          </a:p>
        </p:txBody>
      </p:sp>
      <p:pic>
        <p:nvPicPr>
          <p:cNvPr id="2" name="Picture 1" descr="Screen Shot 2016-06-07 at 12.33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87" y="2733509"/>
            <a:ext cx="4767149" cy="3246153"/>
          </a:xfrm>
          <a:prstGeom prst="rect">
            <a:avLst/>
          </a:prstGeom>
        </p:spPr>
      </p:pic>
      <p:pic>
        <p:nvPicPr>
          <p:cNvPr id="5" name="Picture 4" descr="Screen Shot 2016-06-07 at 12.54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" y="2733509"/>
            <a:ext cx="4851400" cy="3238500"/>
          </a:xfrm>
          <a:prstGeom prst="rect">
            <a:avLst/>
          </a:prstGeom>
        </p:spPr>
      </p:pic>
      <p:sp>
        <p:nvSpPr>
          <p:cNvPr id="13" name="Text Placeholder 7"/>
          <p:cNvSpPr txBox="1">
            <a:spLocks/>
          </p:cNvSpPr>
          <p:nvPr/>
        </p:nvSpPr>
        <p:spPr>
          <a:xfrm>
            <a:off x="437252" y="2307161"/>
            <a:ext cx="527135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Which direction is this symbol pointing?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7233301" y="1980148"/>
            <a:ext cx="3593711" cy="6540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Easier to interpret in 2D</a:t>
            </a:r>
          </a:p>
          <a:p>
            <a:pPr algn="ctr"/>
            <a:r>
              <a:rPr lang="en-US" sz="2000" b="0" dirty="0"/>
              <a:t>where tilt doesn’t interfere</a:t>
            </a:r>
          </a:p>
        </p:txBody>
      </p:sp>
      <p:sp>
        <p:nvSpPr>
          <p:cNvPr id="16" name="Pentagon 15"/>
          <p:cNvSpPr/>
          <p:nvPr/>
        </p:nvSpPr>
        <p:spPr bwMode="auto">
          <a:xfrm rot="16200000">
            <a:off x="2889971" y="3944251"/>
            <a:ext cx="419765" cy="290570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98434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/>
              <a:t>2D visualization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245443223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03051" y="571163"/>
            <a:ext cx="10532510" cy="1231106"/>
          </a:xfrm>
        </p:spPr>
        <p:txBody>
          <a:bodyPr/>
          <a:lstStyle/>
          <a:p>
            <a:r>
              <a:rPr lang="en-US" sz="8000" dirty="0"/>
              <a:t>Advanced cases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2304" y="2150649"/>
            <a:ext cx="10367433" cy="1885131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b="0" dirty="0"/>
              <a:t>Can extend the </a:t>
            </a:r>
            <a:r>
              <a:rPr lang="en-US" b="0" dirty="0" err="1"/>
              <a:t>WebGL</a:t>
            </a:r>
            <a:r>
              <a:rPr lang="en-US" b="0" dirty="0"/>
              <a:t> engine for complex use cases</a:t>
            </a:r>
          </a:p>
          <a:p>
            <a:pPr marL="571500" indent="-571500">
              <a:buFont typeface="Arial"/>
              <a:buChar char="•"/>
            </a:pPr>
            <a:r>
              <a:rPr lang="en-US" b="0" dirty="0"/>
              <a:t>Experimental, not stable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968128" y="4466876"/>
            <a:ext cx="10367433" cy="18004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400" b="0" dirty="0">
                <a:hlinkClick r:id="rId3"/>
              </a:rPr>
              <a:t>http://richiecarmichael.github.io/ocean/index.html#</a:t>
            </a:r>
            <a:endParaRPr lang="en-US" sz="2400" b="0" dirty="0"/>
          </a:p>
          <a:p>
            <a:r>
              <a:rPr lang="en-US" sz="2400" b="0" dirty="0">
                <a:hlinkClick r:id="rId4"/>
              </a:rPr>
              <a:t>https://jkieboom.github.io/devsummit-palm-springs-2016/demos/apps/external-renderer/</a:t>
            </a:r>
            <a:endParaRPr lang="en-US" sz="2400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1591022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437014" y="233160"/>
            <a:ext cx="11621833" cy="1015663"/>
          </a:xfrm>
        </p:spPr>
        <p:txBody>
          <a:bodyPr/>
          <a:lstStyle/>
          <a:p>
            <a:r>
              <a:rPr lang="en-US" sz="6600" dirty="0"/>
              <a:t>What can we visualize?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912304" y="2068605"/>
            <a:ext cx="9073907" cy="3070071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3600" b="0" dirty="0"/>
              <a:t>Location</a:t>
            </a:r>
          </a:p>
          <a:p>
            <a:pPr marL="571500" indent="-571500">
              <a:buFont typeface="Arial"/>
              <a:buChar char="•"/>
            </a:pPr>
            <a:r>
              <a:rPr lang="en-US" sz="3600" b="0" dirty="0"/>
              <a:t>Types</a:t>
            </a:r>
          </a:p>
          <a:p>
            <a:pPr marL="571500" indent="-571500">
              <a:buFont typeface="Arial"/>
              <a:buChar char="•"/>
            </a:pPr>
            <a:r>
              <a:rPr lang="en-US" sz="3600" b="0" dirty="0"/>
              <a:t>Data (numbers)</a:t>
            </a:r>
          </a:p>
          <a:p>
            <a:pPr marL="571500" indent="-571500">
              <a:buFont typeface="Arial"/>
              <a:buChar char="•"/>
            </a:pPr>
            <a:r>
              <a:rPr lang="en-US" sz="3600" b="0" dirty="0"/>
              <a:t>Combinations of the above</a:t>
            </a:r>
          </a:p>
        </p:txBody>
      </p:sp>
    </p:spTree>
    <p:extLst>
      <p:ext uri="{BB962C8B-B14F-4D97-AF65-F5344CB8AC3E}">
        <p14:creationId xmlns:p14="http://schemas.microsoft.com/office/powerpoint/2010/main" val="326214490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/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>
                <a:solidFill>
                  <a:srgbClr val="FFFF00"/>
                </a:solidFill>
              </a:rPr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49791936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261687"/>
            <a:ext cx="9073907" cy="830997"/>
          </a:xfrm>
        </p:spPr>
        <p:txBody>
          <a:bodyPr/>
          <a:lstStyle/>
          <a:p>
            <a:r>
              <a:rPr lang="en-US" sz="5400" dirty="0"/>
              <a:t>Pitfalls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851909" y="2490417"/>
            <a:ext cx="9073907" cy="246221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685800" indent="-685800">
              <a:buFont typeface="Arial"/>
              <a:buChar char="•"/>
            </a:pPr>
            <a:r>
              <a:rPr lang="en-US" sz="4000" b="0" dirty="0"/>
              <a:t>Too many variables = confusion</a:t>
            </a:r>
          </a:p>
          <a:p>
            <a:pPr marL="685800" indent="-685800">
              <a:buFont typeface="Arial"/>
              <a:buChar char="•"/>
            </a:pPr>
            <a:r>
              <a:rPr lang="en-US" sz="4000" b="0" dirty="0"/>
              <a:t>Be aware of scale (generalize when you need to)</a:t>
            </a:r>
          </a:p>
          <a:p>
            <a:pPr marL="685800" indent="-685800">
              <a:buFont typeface="Arial"/>
              <a:buChar char="•"/>
            </a:pPr>
            <a:r>
              <a:rPr lang="en-US" sz="4000" b="0" dirty="0" err="1"/>
              <a:t>SceneLayer</a:t>
            </a:r>
            <a:r>
              <a:rPr lang="en-US" sz="4000" b="0" dirty="0"/>
              <a:t> vs. </a:t>
            </a:r>
            <a:r>
              <a:rPr lang="en-US" sz="4000" b="0" dirty="0" err="1"/>
              <a:t>FeatureLayer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249594914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11654786" cy="1015663"/>
          </a:xfrm>
        </p:spPr>
        <p:txBody>
          <a:bodyPr/>
          <a:lstStyle/>
          <a:p>
            <a:r>
              <a:rPr lang="en-US" sz="6600" dirty="0"/>
              <a:t>3D Smart Mapping</a:t>
            </a: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426161" y="1993035"/>
            <a:ext cx="4100251" cy="3016211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457200" indent="-457200">
              <a:buFont typeface="Arial"/>
              <a:buChar char="•"/>
            </a:pPr>
            <a:r>
              <a:rPr lang="en-US" sz="2800" b="0" dirty="0"/>
              <a:t>No need to guess “good” values</a:t>
            </a:r>
            <a:r>
              <a:rPr lang="en-US" sz="2800" b="0" dirty="0" smtClean="0"/>
              <a:t>.</a:t>
            </a:r>
          </a:p>
          <a:p>
            <a:endParaRPr lang="en-US" sz="2800" b="0" dirty="0"/>
          </a:p>
          <a:p>
            <a:pPr marL="457200" indent="-457200">
              <a:buFont typeface="Arial"/>
              <a:buChar char="•"/>
            </a:pPr>
            <a:r>
              <a:rPr lang="en-US" sz="2800" b="0" dirty="0"/>
              <a:t>Generates visually appealing defaults to thematic visualizations in the </a:t>
            </a:r>
            <a:r>
              <a:rPr lang="en-US" sz="2800" b="0" dirty="0" smtClean="0"/>
              <a:t>Scene View</a:t>
            </a:r>
            <a:endParaRPr lang="en-US" sz="28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9" y="1378339"/>
            <a:ext cx="5425168" cy="52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862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Point Cloud Layers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14400" y="1828799"/>
            <a:ext cx="4912822" cy="4081549"/>
          </a:xfrm>
        </p:spPr>
        <p:txBody>
          <a:bodyPr/>
          <a:lstStyle/>
          <a:p>
            <a:r>
              <a:rPr lang="en-US" sz="2400" b="0" dirty="0"/>
              <a:t>No symbols, </a:t>
            </a:r>
            <a:r>
              <a:rPr lang="en-US" sz="2400" b="0"/>
              <a:t>but renderers</a:t>
            </a:r>
            <a:endParaRPr lang="en-US" sz="2400" b="0" dirty="0"/>
          </a:p>
          <a:p>
            <a:pPr lvl="1"/>
            <a:r>
              <a:rPr lang="de-CH" sz="2000" b="0" dirty="0"/>
              <a:t>PointCloudRGBRenderer</a:t>
            </a:r>
          </a:p>
          <a:p>
            <a:pPr lvl="1"/>
            <a:r>
              <a:rPr lang="de-CH" sz="2000" b="0" dirty="0"/>
              <a:t>PointCloudStretchRenderer</a:t>
            </a:r>
          </a:p>
          <a:p>
            <a:pPr lvl="1"/>
            <a:r>
              <a:rPr lang="de-CH" sz="2000" b="0" dirty="0"/>
              <a:t>PointCloudUniqueValueRenderer</a:t>
            </a:r>
          </a:p>
          <a:p>
            <a:pPr lvl="1"/>
            <a:r>
              <a:rPr lang="de-CH" sz="2000" b="0" dirty="0"/>
              <a:t>PointCloudClassBreaksRenderer</a:t>
            </a:r>
            <a:endParaRPr lang="en-US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11" y="1885563"/>
            <a:ext cx="5292372" cy="2481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718" y="2242028"/>
            <a:ext cx="5292372" cy="2481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31" y="2637353"/>
            <a:ext cx="5280574" cy="2475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401" y="3096996"/>
            <a:ext cx="5280574" cy="2475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7652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11654786" cy="1015663"/>
          </a:xfrm>
        </p:spPr>
        <p:txBody>
          <a:bodyPr/>
          <a:lstStyle/>
          <a:p>
            <a:r>
              <a:rPr lang="en-US" sz="6600" dirty="0"/>
              <a:t>Helpful Resources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4751" y="1422077"/>
            <a:ext cx="8042975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3"/>
              </a:rPr>
              <a:t>Get started with </a:t>
            </a:r>
            <a:r>
              <a:rPr lang="en-US" sz="2800" dirty="0" smtClean="0">
                <a:hlinkClick r:id="rId3"/>
              </a:rPr>
              <a:t>visualization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>
                <a:hlinkClick r:id="rId4"/>
              </a:rPr>
              <a:t>Symbol Playground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Icons, lines, fills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Objects, paths, extrusion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Real world sizes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Documentation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9"/>
              </a:rPr>
              <a:t>Symbol3D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10"/>
              </a:rPr>
              <a:t>Symbol3DLayer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790614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Download the </a:t>
            </a:r>
            <a:r>
              <a:rPr lang="en-US" sz="1400" b="1" dirty="0" err="1" smtClean="0">
                <a:ea typeface="+mn-ea"/>
                <a:cs typeface="+mn-cs"/>
              </a:rPr>
              <a:t>Esri</a:t>
            </a:r>
            <a:r>
              <a:rPr lang="en-US" sz="1400" b="1" dirty="0" smtClean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5102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1"/>
            <a:ext cx="9073907" cy="1477328"/>
          </a:xfrm>
        </p:spPr>
        <p:txBody>
          <a:bodyPr/>
          <a:lstStyle/>
          <a:p>
            <a:r>
              <a:rPr lang="en-US" dirty="0"/>
              <a:t>Location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4" y="1939576"/>
            <a:ext cx="10324463" cy="615553"/>
          </a:xfrm>
        </p:spPr>
        <p:txBody>
          <a:bodyPr/>
          <a:lstStyle/>
          <a:p>
            <a:r>
              <a:rPr lang="en-US" dirty="0"/>
              <a:t>All features in a layer have same symbol</a:t>
            </a:r>
          </a:p>
        </p:txBody>
      </p:sp>
      <p:pic>
        <p:nvPicPr>
          <p:cNvPr id="6" name="Picture 5" descr="Screen Shot 2016-06-07 at 1.39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99" y="3334281"/>
            <a:ext cx="4414288" cy="3097920"/>
          </a:xfrm>
          <a:prstGeom prst="rect">
            <a:avLst/>
          </a:prstGeom>
        </p:spPr>
      </p:pic>
      <p:pic>
        <p:nvPicPr>
          <p:cNvPr id="7" name="Picture 6" descr="Screen Shot 2016-06-07 at 1.36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3" y="3119043"/>
            <a:ext cx="5941630" cy="34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5016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643224" y="343861"/>
            <a:ext cx="9073907" cy="1477328"/>
          </a:xfrm>
        </p:spPr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4" y="1939576"/>
            <a:ext cx="10324463" cy="615553"/>
          </a:xfrm>
        </p:spPr>
        <p:txBody>
          <a:bodyPr/>
          <a:lstStyle/>
          <a:p>
            <a:r>
              <a:rPr lang="en-US" dirty="0"/>
              <a:t>Based on unique (usually text) values</a:t>
            </a:r>
          </a:p>
        </p:txBody>
      </p:sp>
      <p:pic>
        <p:nvPicPr>
          <p:cNvPr id="12" name="Picture 11" descr="Screen Shot 2016-06-07 at 1.4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0" y="3217552"/>
            <a:ext cx="5166330" cy="3186239"/>
          </a:xfrm>
          <a:prstGeom prst="rect">
            <a:avLst/>
          </a:prstGeom>
        </p:spPr>
      </p:pic>
      <p:sp>
        <p:nvSpPr>
          <p:cNvPr id="13" name="Text Placeholder 7"/>
          <p:cNvSpPr txBox="1">
            <a:spLocks/>
          </p:cNvSpPr>
          <p:nvPr/>
        </p:nvSpPr>
        <p:spPr>
          <a:xfrm>
            <a:off x="836962" y="2872803"/>
            <a:ext cx="4598448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800" dirty="0"/>
              <a:t>Interstates, highways, major roads, </a:t>
            </a:r>
            <a:r>
              <a:rPr lang="is-IS" sz="1800" dirty="0"/>
              <a:t>…</a:t>
            </a:r>
            <a:endParaRPr lang="en-US" sz="1800" dirty="0"/>
          </a:p>
        </p:txBody>
      </p:sp>
      <p:pic>
        <p:nvPicPr>
          <p:cNvPr id="14" name="Picture 13" descr="Screen Shot 2016-06-07 at 1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88" y="3217551"/>
            <a:ext cx="5447441" cy="3186239"/>
          </a:xfrm>
          <a:prstGeom prst="rect">
            <a:avLst/>
          </a:prstGeom>
        </p:spPr>
      </p:pic>
      <p:sp>
        <p:nvSpPr>
          <p:cNvPr id="15" name="Text Placeholder 7"/>
          <p:cNvSpPr txBox="1">
            <a:spLocks/>
          </p:cNvSpPr>
          <p:nvPr/>
        </p:nvSpPr>
        <p:spPr>
          <a:xfrm>
            <a:off x="6444581" y="2872803"/>
            <a:ext cx="4598448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800" dirty="0"/>
              <a:t>Residential, commercial, mixed, </a:t>
            </a:r>
            <a:r>
              <a:rPr lang="is-IS" sz="1800" dirty="0"/>
              <a:t>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704165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2"/>
            <a:ext cx="9073907" cy="1477328"/>
          </a:xfrm>
        </p:spPr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939576"/>
            <a:ext cx="11548775" cy="615553"/>
          </a:xfrm>
        </p:spPr>
        <p:txBody>
          <a:bodyPr/>
          <a:lstStyle/>
          <a:p>
            <a:r>
              <a:rPr lang="en-US" dirty="0"/>
              <a:t>Based on field values or functions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836962" y="3649939"/>
            <a:ext cx="4598448" cy="155427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3200" b="0" dirty="0"/>
              <a:t>Color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Size/Extrusion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Opacity</a:t>
            </a:r>
          </a:p>
        </p:txBody>
      </p:sp>
      <p:pic>
        <p:nvPicPr>
          <p:cNvPr id="7" name="Picture 6" descr="Screen Shot 2016-06-07 at 3.2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37" y="2604372"/>
            <a:ext cx="3926024" cy="2287275"/>
          </a:xfrm>
          <a:prstGeom prst="rect">
            <a:avLst/>
          </a:prstGeom>
        </p:spPr>
      </p:pic>
      <p:pic>
        <p:nvPicPr>
          <p:cNvPr id="8" name="Picture 7" descr="Screen Shot 2016-06-07 at 3.28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55" y="2815853"/>
            <a:ext cx="4151899" cy="2709493"/>
          </a:xfrm>
          <a:prstGeom prst="rect">
            <a:avLst/>
          </a:prstGeom>
        </p:spPr>
      </p:pic>
      <p:pic>
        <p:nvPicPr>
          <p:cNvPr id="9" name="Picture 8" descr="Screen Shot 2016-06-07 at 3.29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79" y="4378822"/>
            <a:ext cx="4399452" cy="22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3928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3"/>
            <a:ext cx="9073907" cy="1477328"/>
          </a:xfrm>
        </p:spPr>
        <p:txBody>
          <a:bodyPr/>
          <a:lstStyle/>
          <a:p>
            <a:r>
              <a:rPr lang="en-US" dirty="0"/>
              <a:t>Multivariate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939576"/>
            <a:ext cx="11548775" cy="615553"/>
          </a:xfrm>
        </p:spPr>
        <p:txBody>
          <a:bodyPr/>
          <a:lstStyle/>
          <a:p>
            <a:r>
              <a:rPr lang="en-US" dirty="0"/>
              <a:t>Based two or more field values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836962" y="3649939"/>
            <a:ext cx="4598448" cy="236218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3200" b="0" dirty="0"/>
              <a:t>Color + Opacity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Color + Size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Size + Opacity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Size + Size </a:t>
            </a:r>
          </a:p>
          <a:p>
            <a:pPr marL="742950" lvl="1" indent="-285750">
              <a:buFont typeface="Arial"/>
              <a:buChar char="•"/>
            </a:pPr>
            <a:r>
              <a:rPr lang="en-US" b="0" dirty="0"/>
              <a:t>(Height + width)</a:t>
            </a:r>
          </a:p>
        </p:txBody>
      </p:sp>
      <p:pic>
        <p:nvPicPr>
          <p:cNvPr id="7" name="Picture 6" descr="Screen Shot 2016-06-09 at 10.56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31" y="4319949"/>
            <a:ext cx="5866046" cy="2450944"/>
          </a:xfrm>
          <a:prstGeom prst="rect">
            <a:avLst/>
          </a:prstGeom>
        </p:spPr>
      </p:pic>
      <p:pic>
        <p:nvPicPr>
          <p:cNvPr id="8" name="Picture 7" descr="Screen Shot 2016-06-09 at 10.56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97" y="3038768"/>
            <a:ext cx="3959936" cy="2626965"/>
          </a:xfrm>
          <a:prstGeom prst="rect">
            <a:avLst/>
          </a:prstGeom>
        </p:spPr>
      </p:pic>
      <p:pic>
        <p:nvPicPr>
          <p:cNvPr id="9" name="Picture 8" descr="Screen Shot 2016-06-09 at 10.55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22" y="2430731"/>
            <a:ext cx="3790331" cy="21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60020"/>
      </p:ext>
    </p:extLst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1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1340</Words>
  <Application>Microsoft Macintosh PowerPoint</Application>
  <PresentationFormat>Custom</PresentationFormat>
  <Paragraphs>369</Paragraphs>
  <Slides>56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Esri_Corporate_Template-Dark</vt:lpstr>
      <vt:lpstr>3D Visualization with the ArcGIS API for JavaScript</vt:lpstr>
      <vt:lpstr>Consistency</vt:lpstr>
      <vt:lpstr>Overview</vt:lpstr>
      <vt:lpstr>Overview</vt:lpstr>
      <vt:lpstr>What can we visualize?</vt:lpstr>
      <vt:lpstr>Location</vt:lpstr>
      <vt:lpstr>Types</vt:lpstr>
      <vt:lpstr>Numbers</vt:lpstr>
      <vt:lpstr>Multivariate viz</vt:lpstr>
      <vt:lpstr>Hybrid thematic maps</vt:lpstr>
      <vt:lpstr>Subsurface mapping</vt:lpstr>
      <vt:lpstr>Overview</vt:lpstr>
      <vt:lpstr>2D visualization   vs.   3D visualization</vt:lpstr>
      <vt:lpstr>Symbols</vt:lpstr>
      <vt:lpstr>2D Symbols</vt:lpstr>
      <vt:lpstr>3D Symbols</vt:lpstr>
      <vt:lpstr>3D Symbols</vt:lpstr>
      <vt:lpstr>Flat Symbol Layers</vt:lpstr>
      <vt:lpstr>Volumetric Symbol Layers</vt:lpstr>
      <vt:lpstr>2D visualization   vs.   3D visualization</vt:lpstr>
      <vt:lpstr>PointSymbol3D</vt:lpstr>
      <vt:lpstr>PointSymbol3D</vt:lpstr>
      <vt:lpstr>PointSymbol3D</vt:lpstr>
      <vt:lpstr>PointSymbol3D</vt:lpstr>
      <vt:lpstr>PointSymbol3D</vt:lpstr>
      <vt:lpstr>Keep in mind…</vt:lpstr>
      <vt:lpstr>LineSymbol3D</vt:lpstr>
      <vt:lpstr>PolygonSymbol3D</vt:lpstr>
      <vt:lpstr>PolygonSymbol3D</vt:lpstr>
      <vt:lpstr>MeshSymbol3D</vt:lpstr>
      <vt:lpstr>LabelSymbol3D</vt:lpstr>
      <vt:lpstr>Renderers</vt:lpstr>
      <vt:lpstr>2D visualization   vs.   3D visualization</vt:lpstr>
      <vt:lpstr>Renderers</vt:lpstr>
      <vt:lpstr>SimpleRenderer</vt:lpstr>
      <vt:lpstr>UniqueValueRenderer</vt:lpstr>
      <vt:lpstr>PowerPoint Presentation</vt:lpstr>
      <vt:lpstr>ClassBreaksRenderer</vt:lpstr>
      <vt:lpstr>PowerPoint Presentation</vt:lpstr>
      <vt:lpstr>PowerPoint Presentation</vt:lpstr>
      <vt:lpstr>Keep in mind…</vt:lpstr>
      <vt:lpstr>PowerPoint Presentation</vt:lpstr>
      <vt:lpstr>Keep in mind…</vt:lpstr>
      <vt:lpstr>PowerPoint Presentation</vt:lpstr>
      <vt:lpstr>PowerPoint Presentation</vt:lpstr>
      <vt:lpstr>Keep in mind…</vt:lpstr>
      <vt:lpstr>Rotation</vt:lpstr>
      <vt:lpstr>2D visualization   vs.   3D visualization</vt:lpstr>
      <vt:lpstr>Advanced cases</vt:lpstr>
      <vt:lpstr>Overview</vt:lpstr>
      <vt:lpstr>Pitfalls</vt:lpstr>
      <vt:lpstr>3D Smart Mapping</vt:lpstr>
      <vt:lpstr>Point Cloud Layers</vt:lpstr>
      <vt:lpstr>Helpful Resources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2017-03-03T18:35:03Z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